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6" r:id="rId5"/>
    <p:sldMasterId id="2147483797" r:id="rId6"/>
    <p:sldMasterId id="2147483798" r:id="rId7"/>
    <p:sldMasterId id="214748379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</p:sldIdLst>
  <p:sldSz cy="5143500" cx="9144000"/>
  <p:notesSz cx="6858000" cy="9144000"/>
  <p:embeddedFontLst>
    <p:embeddedFont>
      <p:font typeface="Roboto Thin"/>
      <p:regular r:id="rId68"/>
      <p:bold r:id="rId69"/>
      <p:italic r:id="rId70"/>
      <p:boldItalic r:id="rId71"/>
    </p:embeddedFont>
    <p:embeddedFont>
      <p:font typeface="Roboto Medium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Amatic SC"/>
      <p:regular r:id="rId80"/>
      <p:bold r:id="rId81"/>
    </p:embeddedFont>
    <p:embeddedFont>
      <p:font typeface="Inconsolata"/>
      <p:regular r:id="rId82"/>
      <p:bold r:id="rId83"/>
    </p:embeddedFont>
    <p:embeddedFont>
      <p:font typeface="Roboto Light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3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8FD44C-59B1-4E46-8E48-3A53BABAF599}">
  <a:tblStyle styleId="{1B8FD44C-59B1-4E46-8E48-3A53BABAF5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3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obotoLight-regular.fntdata"/><Relationship Id="rId83" Type="http://schemas.openxmlformats.org/officeDocument/2006/relationships/font" Target="fonts/Inconsolata-bold.fntdata"/><Relationship Id="rId42" Type="http://schemas.openxmlformats.org/officeDocument/2006/relationships/slide" Target="slides/slide33.xml"/><Relationship Id="rId86" Type="http://schemas.openxmlformats.org/officeDocument/2006/relationships/font" Target="fonts/RobotoLight-italic.fntdata"/><Relationship Id="rId41" Type="http://schemas.openxmlformats.org/officeDocument/2006/relationships/slide" Target="slides/slide32.xml"/><Relationship Id="rId85" Type="http://schemas.openxmlformats.org/officeDocument/2006/relationships/font" Target="fonts/RobotoLight-bold.fntdata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87" Type="http://schemas.openxmlformats.org/officeDocument/2006/relationships/font" Target="fonts/RobotoLight-boldItalic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AmaticSC-regular.fntdata"/><Relationship Id="rId82" Type="http://schemas.openxmlformats.org/officeDocument/2006/relationships/font" Target="fonts/Inconsolata-regular.fntdata"/><Relationship Id="rId81" Type="http://schemas.openxmlformats.org/officeDocument/2006/relationships/font" Target="fonts/AmaticSC-bold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RobotoMedium-bold.fntdata"/><Relationship Id="rId72" Type="http://schemas.openxmlformats.org/officeDocument/2006/relationships/font" Target="fonts/RobotoMedium-regular.fntdata"/><Relationship Id="rId31" Type="http://schemas.openxmlformats.org/officeDocument/2006/relationships/slide" Target="slides/slide22.xml"/><Relationship Id="rId75" Type="http://schemas.openxmlformats.org/officeDocument/2006/relationships/font" Target="fonts/RobotoMedium-boldItalic.fntdata"/><Relationship Id="rId30" Type="http://schemas.openxmlformats.org/officeDocument/2006/relationships/slide" Target="slides/slide21.xml"/><Relationship Id="rId74" Type="http://schemas.openxmlformats.org/officeDocument/2006/relationships/font" Target="fonts/RobotoMedium-italic.fntdata"/><Relationship Id="rId33" Type="http://schemas.openxmlformats.org/officeDocument/2006/relationships/slide" Target="slides/slide24.xml"/><Relationship Id="rId77" Type="http://schemas.openxmlformats.org/officeDocument/2006/relationships/font" Target="fonts/Roboto-bold.fntdata"/><Relationship Id="rId32" Type="http://schemas.openxmlformats.org/officeDocument/2006/relationships/slide" Target="slides/slide23.xml"/><Relationship Id="rId76" Type="http://schemas.openxmlformats.org/officeDocument/2006/relationships/font" Target="fonts/Roboto-regular.fntdata"/><Relationship Id="rId35" Type="http://schemas.openxmlformats.org/officeDocument/2006/relationships/slide" Target="slides/slide26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5.xml"/><Relationship Id="rId78" Type="http://schemas.openxmlformats.org/officeDocument/2006/relationships/font" Target="fonts/Roboto-italic.fntdata"/><Relationship Id="rId71" Type="http://schemas.openxmlformats.org/officeDocument/2006/relationships/font" Target="fonts/RobotoThin-boldItalic.fntdata"/><Relationship Id="rId70" Type="http://schemas.openxmlformats.org/officeDocument/2006/relationships/font" Target="fonts/RobotoThin-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font" Target="fonts/RobotoThin-regular.fntdata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obotoThin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3880cb77b_2_1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g33880cb77b_2_1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33880cb77b_2_6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g33880cb77b_2_6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33880cb77b_2_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g33880cb77b_2_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33880cb77b_2_7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g33880cb77b_2_7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33880cb77b_2_8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g33880cb77b_2_8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33880cb77b_2_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g33880cb77b_2_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4c38d18095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4c38d18095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4c38d18095_0_17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g4c38d18095_0_17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33880cb77b_2_1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g33880cb77b_2_1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33880cb77b_2_14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g33880cb77b_2_14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33880cb77b_2_1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g33880cb77b_2_1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33880cb77b_2_2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g33880cb77b_2_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33880cb77b_2_16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g33880cb77b_2_16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33880cb77b_2_17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g33880cb77b_2_17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33880cb77b_2_17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g33880cb77b_2_17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33880cb77b_2_18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g33880cb77b_2_1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33880cb77b_2_1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g33880cb77b_2_1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33880cb77b_2_19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g33880cb77b_2_19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33880cb77b_2_2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g33880cb77b_2_2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33880cb77b_2_21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shutterstock_773920963</a:t>
            </a:r>
            <a:endParaRPr/>
          </a:p>
        </p:txBody>
      </p:sp>
      <p:sp>
        <p:nvSpPr>
          <p:cNvPr id="2461" name="Google Shape;2461;g33880cb77b_2_21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33880cb77b_2_22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shutterstock_117393862</a:t>
            </a:r>
            <a:endParaRPr/>
          </a:p>
        </p:txBody>
      </p:sp>
      <p:sp>
        <p:nvSpPr>
          <p:cNvPr id="2469" name="Google Shape;2469;g33880cb77b_2_22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33880cb77b_2_22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shutterstock_1125750473</a:t>
            </a:r>
            <a:endParaRPr/>
          </a:p>
        </p:txBody>
      </p:sp>
      <p:sp>
        <p:nvSpPr>
          <p:cNvPr id="2476" name="Google Shape;2476;g33880cb77b_2_22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33880cb77b_2_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shutterstock_411452953</a:t>
            </a:r>
            <a:endParaRPr/>
          </a:p>
        </p:txBody>
      </p:sp>
      <p:sp>
        <p:nvSpPr>
          <p:cNvPr id="2200" name="Google Shape;2200;g33880cb77b_2_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33880cb77b_2_23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g33880cb77b_2_23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g33880cb77b_2_23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33880cb77b_2_2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g33880cb77b_2_2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33880cb77b_2_36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shutterstock_360676460</a:t>
            </a:r>
            <a:endParaRPr/>
          </a:p>
        </p:txBody>
      </p:sp>
      <p:sp>
        <p:nvSpPr>
          <p:cNvPr id="2497" name="Google Shape;2497;g33880cb77b_2_36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4c38d18095_0_2343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g4c38d18095_0_2343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5667b0789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5667b0789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3880cb77b_2_2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g33880cb77b_2_2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33880cb77b_2_25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g33880cb77b_2_25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33880cb77b_2_26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1-3_CSSFiles.html | 3-MultipleCSS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7" name="Google Shape;2537;g33880cb77b_2_26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g33880cb77b_2_26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33880cb77b_2_26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g33880cb77b_2_26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33880cb77b_2_2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g33880cb77b_2_2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3880cb77b_2_3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shutterstock_408706696</a:t>
            </a:r>
            <a:endParaRPr/>
          </a:p>
        </p:txBody>
      </p:sp>
      <p:sp>
        <p:nvSpPr>
          <p:cNvPr id="2210" name="Google Shape;2210;g33880cb77b_2_3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33880cb77b_2_27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g33880cb77b_2_27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33880cb77b_2_285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Example.html | 4-ResetCSS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5" name="Google Shape;2575;g33880cb77b_2_285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g33880cb77b_2_2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33880cb77b_2_2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g33880cb77b_2_2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4f60d457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4f60d457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33880cb77b_2_29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g33880cb77b_2_29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33880cb77b_2_3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g33880cb77b_2_3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33880cb77b_2_30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g33880cb77b_2_30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33880cb77b_2_31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g33880cb77b_2_31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33880cb77b_2_31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g33880cb77b_2_31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33880cb77b_2_324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g33880cb77b_2_324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g33880cb77b_2_3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33880cb77b_2_4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Feel free to tailor this slide to your class. </a:t>
            </a:r>
            <a:endParaRPr/>
          </a:p>
        </p:txBody>
      </p:sp>
      <p:sp>
        <p:nvSpPr>
          <p:cNvPr id="2218" name="Google Shape;2218;g33880cb77b_2_4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33880cb77b_2_3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g33880cb77b_2_3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4f60d457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4f60d457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33880cb77b_2_34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g33880cb77b_2_34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g33880cb77b_2_34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33880cb77b_2_3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g33880cb77b_2_3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4f60d4575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4f60d4575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33880cb77b_2_36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g33880cb77b_2_36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g33880cb77b_2_36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g33880cb77b_2_36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33880cb77b_2_3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g33880cb77b_2_3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33880cb77b_2_37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g33880cb77b_2_37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33880cb77b_2_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g33880cb77b_2_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3880cb77b_2_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g33880cb77b_2_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33880cb77b_2_5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g33880cb77b_2_5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33880cb77b_2_6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g33880cb77b_2_6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9.png"/><Relationship Id="rId3" Type="http://schemas.openxmlformats.org/officeDocument/2006/relationships/image" Target="../media/image104.png"/><Relationship Id="rId4" Type="http://schemas.openxmlformats.org/officeDocument/2006/relationships/image" Target="../media/image100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9.png"/><Relationship Id="rId3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9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9.png"/><Relationship Id="rId3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0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1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15.png"/><Relationship Id="rId4" Type="http://schemas.openxmlformats.org/officeDocument/2006/relationships/image" Target="../media/image12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30.png"/><Relationship Id="rId4" Type="http://schemas.openxmlformats.org/officeDocument/2006/relationships/image" Target="../media/image115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8.png"/><Relationship Id="rId4" Type="http://schemas.openxmlformats.org/officeDocument/2006/relationships/image" Target="../media/image3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Relationship Id="rId6" Type="http://schemas.openxmlformats.org/officeDocument/2006/relationships/image" Target="../media/image4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54.png"/><Relationship Id="rId6" Type="http://schemas.openxmlformats.org/officeDocument/2006/relationships/image" Target="../media/image58.png"/><Relationship Id="rId7" Type="http://schemas.openxmlformats.org/officeDocument/2006/relationships/image" Target="../media/image5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Relationship Id="rId8" Type="http://schemas.openxmlformats.org/officeDocument/2006/relationships/image" Target="../media/image6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72.png"/><Relationship Id="rId5" Type="http://schemas.openxmlformats.org/officeDocument/2006/relationships/image" Target="../media/image75.png"/><Relationship Id="rId6" Type="http://schemas.openxmlformats.org/officeDocument/2006/relationships/image" Target="../media/image73.png"/><Relationship Id="rId7" Type="http://schemas.openxmlformats.org/officeDocument/2006/relationships/image" Target="../media/image71.png"/><Relationship Id="rId8" Type="http://schemas.openxmlformats.org/officeDocument/2006/relationships/image" Target="../media/image7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80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6.png"/><Relationship Id="rId8" Type="http://schemas.openxmlformats.org/officeDocument/2006/relationships/image" Target="../media/image8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87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5" Type="http://schemas.openxmlformats.org/officeDocument/2006/relationships/image" Target="../media/image95.png"/><Relationship Id="rId6" Type="http://schemas.openxmlformats.org/officeDocument/2006/relationships/image" Target="../media/image91.png"/><Relationship Id="rId7" Type="http://schemas.openxmlformats.org/officeDocument/2006/relationships/image" Target="../media/image90.png"/><Relationship Id="rId8" Type="http://schemas.openxmlformats.org/officeDocument/2006/relationships/image" Target="../media/image9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1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0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98.png"/><Relationship Id="rId4" Type="http://schemas.openxmlformats.org/officeDocument/2006/relationships/image" Target="../media/image3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Google Shape;1613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4" name="Google Shape;1614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16" name="Google Shape;161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7" name="Google Shape;1617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9" name="Google Shape;1619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20" name="Google Shape;162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0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Google Shape;1623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4" name="Google Shape;1624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26" name="Google Shape;162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7" name="Google Shape;1627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30" name="Google Shape;163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10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4" name="Google Shape;1634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36" name="Google Shape;163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7" name="Google Shape;1637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40" name="Google Shape;164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10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Google Shape;1643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4" name="Google Shape;1644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5" name="Google Shape;164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6" name="Google Shape;164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48" name="Google Shape;1648;p10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10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10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651" name="Google Shape;1651;p10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1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6" name="Google Shape;1656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11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6" name="Google Shape;1666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7" name="Google Shape;1667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8" name="Google Shape;1668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9" name="Google Shape;1669;p11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p11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1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11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4" name="Google Shape;1674;p11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11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6" name="Google Shape;1676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8" name="Google Shape;1678;p1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1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2" name="Google Shape;1682;p11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5" name="Google Shape;1685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89" name="Google Shape;1689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0" name="Google Shape;169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1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Google Shape;1693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5" name="Google Shape;169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8" name="Google Shape;1698;p11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0" name="Google Shape;1700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1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3" name="Google Shape;1703;p11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4" name="Google Shape;1704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5" name="Google Shape;1705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11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08" name="Google Shape;1708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9" name="Google Shape;1709;p1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1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p1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4" name="Google Shape;171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1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6" name="Google Shape;1716;p11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7" name="Google Shape;1717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8" name="Google Shape;1718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9" name="Google Shape;1719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1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2" name="Google Shape;1722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1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4" name="Google Shape;1724;p11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11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6" name="Google Shape;1726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7" name="Google Shape;1727;p1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8" name="Google Shape;1728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Google Shape;1730;p1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2" name="Google Shape;1732;p12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4" name="Google Shape;173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2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7" name="Google Shape;1737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12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2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41" name="Google Shape;1741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2" name="Google Shape;1742;p12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4" name="Google Shape;1744;p12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5" name="Google Shape;1745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6" name="Google Shape;1746;p12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1" name="Google Shape;1751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2" name="Google Shape;1752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3" name="Google Shape;1753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4" name="Google Shape;1754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55" name="Google Shape;1755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756" name="Google Shape;1756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57" name="Google Shape;1757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759" name="Google Shape;1759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0" name="Google Shape;1760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1" name="Google Shape;1761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762" name="Google Shape;176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3" name="Google Shape;176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4" name="Google Shape;1764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65" name="Google Shape;1765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6" name="Google Shape;1766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7" name="Google Shape;1767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12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12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8" name="Google Shape;1778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0" name="Google Shape;1780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81" name="Google Shape;1781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2" name="Google Shape;1782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3" name="Google Shape;1783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4" name="Google Shape;1784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785" name="Google Shape;1785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6" name="Google Shape;1786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7" name="Google Shape;1787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788" name="Google Shape;178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9" name="Google Shape;1789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0" name="Google Shape;1790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791" name="Google Shape;1791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2" name="Google Shape;1792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3" name="Google Shape;1793;p12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4" name="Google Shape;1794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2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12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9" name="Google Shape;1799;p12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0" name="Google Shape;1800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801" name="Google Shape;1801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2" name="Google Shape;1802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3" name="Google Shape;1803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2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9" name="Google Shape;1809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1" name="Google Shape;1811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12" name="Google Shape;1812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13" name="Google Shape;1813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4" name="Google Shape;1814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5" name="Google Shape;1815;p12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7" name="Google Shape;1817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18" name="Google Shape;181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9" name="Google Shape;181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0" name="Google Shape;1820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1" name="Google Shape;1821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22" name="Google Shape;182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3" name="Google Shape;182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4" name="Google Shape;1824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5" name="Google Shape;1825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26" name="Google Shape;182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7" name="Google Shape;182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8" name="Google Shape;1828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9" name="Google Shape;1829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30" name="Google Shape;183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1" name="Google Shape;183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2" name="Google Shape;1832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3" name="Google Shape;1833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34" name="Google Shape;183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5" name="Google Shape;183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6" name="Google Shape;1836;p12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7" name="Google Shape;1837;p12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12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2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5" name="Google Shape;1845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7" name="Google Shape;1847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48" name="Google Shape;1848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49" name="Google Shape;184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0" name="Google Shape;185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1" name="Google Shape;1851;p125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3" name="Google Shape;1853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54" name="Google Shape;185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5" name="Google Shape;185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6" name="Google Shape;1856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7" name="Google Shape;1857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58" name="Google Shape;185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9" name="Google Shape;185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0" name="Google Shape;1860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1" name="Google Shape;1861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62" name="Google Shape;186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3" name="Google Shape;186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4" name="Google Shape;1864;p125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5" name="Google Shape;1865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66" name="Google Shape;1866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7" name="Google Shape;1867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8" name="Google Shape;1868;p125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9" name="Google Shape;1869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70" name="Google Shape;1870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1" name="Google Shape;1871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2" name="Google Shape;1872;p12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12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2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25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25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0" name="Google Shape;1880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1" name="Google Shape;1881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2" name="Google Shape;1882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4" name="Google Shape;1884;p1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85" name="Google Shape;188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6" name="Google Shape;188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7" name="Google Shape;1887;p12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1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9" name="Google Shape;1889;p1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90" name="Google Shape;189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1" name="Google Shape;189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2" name="Google Shape;1892;p1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3" name="Google Shape;1893;p1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94" name="Google Shape;189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5" name="Google Shape;189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6" name="Google Shape;1896;p1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7" name="Google Shape;1897;p1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98" name="Google Shape;189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9" name="Google Shape;189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0" name="Google Shape;1900;p1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1" name="Google Shape;1901;p1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902" name="Google Shape;190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3" name="Google Shape;190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4" name="Google Shape;1904;p1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5" name="Google Shape;1905;p1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906" name="Google Shape;190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7" name="Google Shape;190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8" name="Google Shape;1908;p12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2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2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2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2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6" name="Google Shape;1916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7" name="Google Shape;1917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8" name="Google Shape;1918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9" name="Google Shape;1919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0" name="Google Shape;1920;p1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921" name="Google Shape;1921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2" name="Google Shape;1922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3" name="Google Shape;1923;p12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4" name="Google Shape;1924;p1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5" name="Google Shape;1925;p1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926" name="Google Shape;1926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7" name="Google Shape;1927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8" name="Google Shape;1928;p12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0" name="Google Shape;1930;p1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931" name="Google Shape;1931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2" name="Google Shape;1932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3" name="Google Shape;1933;p12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5" name="Google Shape;1935;p1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936" name="Google Shape;1936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7" name="Google Shape;1937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8" name="Google Shape;1938;p12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9" name="Google Shape;1939;p1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0" name="Google Shape;1940;p1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941" name="Google Shape;1941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2" name="Google Shape;1942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3" name="Google Shape;1943;p12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5" name="Google Shape;1945;p1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946" name="Google Shape;1946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7" name="Google Shape;1947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8" name="Google Shape;1948;p12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9" name="Google Shape;1949;p1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0" name="Google Shape;1950;p1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951" name="Google Shape;1951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52" name="Google Shape;1952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3" name="Google Shape;1953;p12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7" name="Google Shape;1957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8" name="Google Shape;1958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9" name="Google Shape;1959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1" name="Google Shape;1961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962" name="Google Shape;1962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63" name="Google Shape;1963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4" name="Google Shape;1964;p12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6" name="Google Shape;1966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967" name="Google Shape;1967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68" name="Google Shape;1968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9" name="Google Shape;1969;p12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1" name="Google Shape;1971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972" name="Google Shape;1972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3" name="Google Shape;1973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4" name="Google Shape;1974;p12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6" name="Google Shape;1976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977" name="Google Shape;1977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8" name="Google Shape;1978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9" name="Google Shape;1979;p12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0" name="Google Shape;1980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1" name="Google Shape;1981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982" name="Google Shape;1982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3" name="Google Shape;1983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4" name="Google Shape;1984;p12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6" name="Google Shape;1986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987" name="Google Shape;1987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8" name="Google Shape;1988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9" name="Google Shape;1989;p12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1" name="Google Shape;1991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992" name="Google Shape;1992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3" name="Google Shape;1993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4" name="Google Shape;1994;p12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6" name="Google Shape;1996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997" name="Google Shape;1997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8" name="Google Shape;1998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9" name="Google Shape;1999;p12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03" name="Google Shape;2003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4" name="Google Shape;2004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5" name="Google Shape;2005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7" name="Google Shape;2007;p1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008" name="Google Shape;2008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09" name="Google Shape;2009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0" name="Google Shape;2010;p12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2" name="Google Shape;2012;p1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013" name="Google Shape;2013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4" name="Google Shape;2014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5" name="Google Shape;2015;p12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6" name="Google Shape;2016;p1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7" name="Google Shape;2017;p1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018" name="Google Shape;2018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9" name="Google Shape;2019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0" name="Google Shape;2020;p12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1" name="Google Shape;2021;p1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2" name="Google Shape;2022;p1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023" name="Google Shape;2023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4" name="Google Shape;2024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5" name="Google Shape;2025;p12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6" name="Google Shape;2026;p1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7" name="Google Shape;2027;p1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028" name="Google Shape;2028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9" name="Google Shape;2029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0" name="Google Shape;2030;p12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1" name="Google Shape;2031;p1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2" name="Google Shape;2032;p1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033" name="Google Shape;2033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4" name="Google Shape;2034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5" name="Google Shape;2035;p12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6" name="Google Shape;2036;p1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7" name="Google Shape;2037;p1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038" name="Google Shape;2038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9" name="Google Shape;2039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0" name="Google Shape;2040;p12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1" name="Google Shape;2041;p1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2" name="Google Shape;2042;p1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043" name="Google Shape;2043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4" name="Google Shape;2044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5" name="Google Shape;2045;p12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8" name="Google Shape;2048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49" name="Google Shape;2049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0" name="Google Shape;2050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1" name="Google Shape;2051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2" name="Google Shape;2052;p1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053" name="Google Shape;2053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54" name="Google Shape;2054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5" name="Google Shape;2055;p1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3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7" name="Google Shape;2057;p1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058" name="Google Shape;2058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59" name="Google Shape;2059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0" name="Google Shape;2060;p1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3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62" name="Google Shape;2062;p1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063" name="Google Shape;2063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4" name="Google Shape;2064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5" name="Google Shape;2065;p1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3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1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1" name="Google Shape;2071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72" name="Google Shape;2072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3" name="Google Shape;2073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4" name="Google Shape;2074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5" name="Google Shape;2075;p1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076" name="Google Shape;2076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77" name="Google Shape;2077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8" name="Google Shape;2078;p13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9" name="Google Shape;2079;p13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1" name="Google Shape;2081;p1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082" name="Google Shape;2082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83" name="Google Shape;2083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4" name="Google Shape;2084;p13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5" name="Google Shape;2085;p13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8" name="Google Shape;2088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9" name="Google Shape;2089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0" name="Google Shape;2090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1" name="Google Shape;2091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2" name="Google Shape;2092;p1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3" name="Google Shape;2093;p1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8" name="Google Shape;2098;p1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9" name="Google Shape;2099;p1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4" name="Google Shape;2104;p1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5" name="Google Shape;2105;p1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1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13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8" name="Google Shape;2108;p13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9" name="Google Shape;2109;p13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0" name="Google Shape;2110;p13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1" name="Google Shape;2111;p13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_7_1_5_1_1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_1">
    <p:bg>
      <p:bgPr>
        <a:solidFill>
          <a:srgbClr val="404040"/>
        </a:solidFill>
      </p:bgPr>
    </p:bg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6" name="Google Shape;2116;p134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7" name="Google Shape;2117;p134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18" name="Google Shape;2118;p134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showMasterSp="0">
  <p:cSld name="TITLE_AND_BODY_2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35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1" name="Google Shape;2121;p135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22" name="Google Shape;2122;p135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1" showMasterSp="0">
  <p:cSld name="1_Blank">
    <p:bg>
      <p:bgPr>
        <a:solidFill>
          <a:srgbClr val="404040"/>
        </a:solidFill>
      </p:bgPr>
    </p:bg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p136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6" name="Google Shape;2126;p136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_2"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130" name="Google Shape;2130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1" name="Google Shape;2131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134" name="Google Shape;2134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7" name="Google Shape;2137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8" name="Google Shape;2138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1" name="Google Shape;2141;p1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2" name="Google Shape;2142;p1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3" name="Google Shape;2143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6" name="Google Shape;2146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149" name="Google Shape;2149;p1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50" name="Google Shape;2150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153" name="Google Shape;2153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157" name="Google Shape;2157;p1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58" name="Google Shape;2158;p1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9" name="Google Shape;2159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162" name="Google Shape;2162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5" name="Google Shape;2165;p1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6" name="Google Shape;2166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49"/>
          <p:cNvSpPr/>
          <p:nvPr/>
        </p:nvSpPr>
        <p:spPr>
          <a:xfrm>
            <a:off x="0" y="2167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p149"/>
          <p:cNvSpPr/>
          <p:nvPr/>
        </p:nvSpPr>
        <p:spPr>
          <a:xfrm>
            <a:off x="426891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2" name="Google Shape;2172;p149"/>
          <p:cNvSpPr txBox="1"/>
          <p:nvPr/>
        </p:nvSpPr>
        <p:spPr>
          <a:xfrm>
            <a:off x="426891" y="2971800"/>
            <a:ext cx="353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73" name="Google Shape;2173;p149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TITLE_AND_BODY_1"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5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rgbClr val="FFFFFF"/>
        </a:solidFill>
      </p:bgPr>
    </p:bg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5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Google Shape;2178;p15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79" name="Google Shape;2179;p15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rgbClr val="FFFFFF"/>
        </a:solidFill>
      </p:bgPr>
    </p:bg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6" name="Google Shape;106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" name="Google Shape;11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" name="Google Shape;162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1" name="Google Shape;181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" name="Google Shape;185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" name="Google Shape;19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5" name="Google Shape;195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6" name="Google Shape;19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9" name="Google Shape;19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2" name="Google Shape;20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5" name="Google Shape;20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" name="Google Shape;20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" name="Google Shape;21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" name="Google Shape;221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2" name="Google Shape;22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5" name="Google Shape;225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8" name="Google Shape;228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1" name="Google Shape;23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0" name="Google Shape;240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1" name="Google Shape;24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" name="Google Shape;24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2" name="Google Shape;252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3" name="Google Shape;25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" name="Google Shape;256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8" name="Google Shape;258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2" name="Google Shape;262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6" name="Google Shape;26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0" name="Google Shape;27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4" name="Google Shape;27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5" name="Google Shape;28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8" name="Google Shape;288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9" name="Google Shape;28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" name="Google Shape;292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4" name="Google Shape;294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8" name="Google Shape;298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2" name="Google Shape;30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6" name="Google Shape;306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0" name="Google Shape;31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1" name="Google Shape;321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4" name="Google Shape;324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" name="Google Shape;32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" name="Google Shape;330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4" name="Google Shape;33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8" name="Google Shape;33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2" name="Google Shape;342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6" name="Google Shape;34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7" name="Google Shape;35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0" name="Google Shape;360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1" name="Google Shape;36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6" name="Google Shape;36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1" name="Google Shape;37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6" name="Google Shape;37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1" name="Google Shape;38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6" name="Google Shape;38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1" name="Google Shape;39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" name="Google Shape;405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0" name="Google Shape;410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" name="Google Shape;415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0" name="Google Shape;420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" name="Google Shape;425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0" name="Google Shape;430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3" name="Google Shape;44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6" name="Google Shape;446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8" name="Google Shape;44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3" name="Google Shape;45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8" name="Google Shape;45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" name="Google Shape;461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3" name="Google Shape;46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8" name="Google Shape;46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3" name="Google Shape;47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8" name="Google Shape;47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9" name="Google Shape;489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2" name="Google Shape;492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3" name="Google Shape;49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7" name="Google Shape;497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8" name="Google Shape;498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2" name="Google Shape;502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3" name="Google Shape;50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5" name="Google Shape;515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6" name="Google Shape;516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2" name="Google Shape;522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8" name="Google Shape;528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9" name="Google Shape;52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8" name="Google Shape;548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6" name="Google Shape;55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7" name="Google Shape;577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6" name="Google Shape;58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4" name="Google Shape;59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5" name="Google Shape;605;p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3" name="Google Shape;613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4" name="Google Shape;6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3" name="Google Shape;653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4" name="Google Shape;65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6" name="Google Shape;65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6" name="Google Shape;67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8" name="Google Shape;67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9" name="Google Shape;689;p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1" name="Google Shape;711;p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9" name="Google Shape;719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0" name="Google Shape;72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5" name="Google Shape;73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5" name="Google Shape;74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6" name="Google Shape;746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2" name="Google Shape;772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1" name="Google Shape;781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5" name="Google Shape;785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5" name="Google Shape;79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6" name="Google Shape;796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0" name="Google Shape;810;p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0" name="Google Shape;82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2" name="Google Shape;82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7" name="Google Shape;837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8" name="Google Shape;848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0" name="Google Shape;850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3" name="Google Shape;853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5" name="Google Shape;86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6" name="Google Shape;87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3" name="Google Shape;893;p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4" name="Google Shape;90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6" name="Google Shape;906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1" name="Google Shape;93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3" name="Google Shape;933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4" name="Google Shape;964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2" name="Google Shape;98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93" name="Google Shape;993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4" name="Google Shape;994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5" name="Google Shape;995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6" name="Google Shape;99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9" name="Google Shape;999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5" name="Google Shape;1005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9" name="Google Shape;1009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1" name="Google Shape;1011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3" name="Google Shape;1013;p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3" name="Google Shape;1023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24" name="Google Shape;1024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6" name="Google Shape;1026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0" name="Google Shape;1030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2" name="Google Shape;1032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6" name="Google Shape;1036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2" name="Google Shape;1042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6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56" name="Google Shape;10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8" name="Google Shape;1058;p6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6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3" name="Google Shape;10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6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69" name="Google Shape;1069;p6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6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3" name="Google Shape;1073;p6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74" name="Google Shape;1074;p6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5" name="Google Shape;1075;p6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6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80" name="Google Shape;1080;p6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1" name="Google Shape;1081;p6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7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7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6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6" name="Google Shape;1096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98" name="Google Shape;10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9" name="Google Shape;1099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1" name="Google Shape;1101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02" name="Google Shape;110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6" name="Google Shape;1106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8" name="Google Shape;11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9" name="Google Shape;1109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12" name="Google Shape;111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6" name="Google Shape;1116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8" name="Google Shape;11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9" name="Google Shape;1119;p7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0" name="Google Shape;1120;p7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7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22" name="Google Shape;112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6" name="Google Shape;1126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8" name="Google Shape;112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7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0" name="Google Shape;1130;p7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1" name="Google Shape;1131;p7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7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33" name="Google Shape;1133;p7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7" name="Google Shape;1137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8" name="Google Shape;1138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7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3" name="Google Shape;1143;p7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6" name="Google Shape;1146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7" name="Google Shape;114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" name="Google Shape;1148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9" name="Google Shape;1149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7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7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7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7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5" name="Google Shape;1155;p7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7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7" name="Google Shape;115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8" name="Google Shape;1158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9" name="Google Shape;1159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8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8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3" name="Google Shape;1163;p8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8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8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0" name="Google Shape;1170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71" name="Google Shape;117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8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6" name="Google Shape;117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8" name="Google Shape;1178;p8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8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1" name="Google Shape;1181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2" name="Google Shape;1182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8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5" name="Google Shape;1185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7" name="Google Shape;1187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8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89" name="Google Shape;118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1" name="Google Shape;1191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5" name="Google Shape;119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8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8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8" name="Google Shape;1198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0" name="Google Shape;120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8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3" name="Google Shape;120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4" name="Google Shape;1204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5" name="Google Shape;1205;p8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6" name="Google Shape;1206;p8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7" name="Google Shape;12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8" name="Google Shape;1208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9" name="Google Shape;1209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8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8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8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8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8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7" name="Google Shape;1217;p8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8" name="Google Shape;1218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8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8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22" name="Google Shape;122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3" name="Google Shape;1223;p8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5" name="Google Shape;1225;p8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6" name="Google Shape;122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7" name="Google Shape;1227;p8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8" name="Google Shape;1228;p8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2" name="Google Shape;123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3" name="Google Shape;123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5" name="Google Shape;1235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6" name="Google Shape;1236;p8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37" name="Google Shape;1237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9" name="Google Shape;1239;p8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40" name="Google Shape;1240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2" name="Google Shape;1242;p8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43" name="Google Shape;1243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p8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46" name="Google Shape;1246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7" name="Google Shape;1247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8" name="Google Shape;1248;p8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9" name="Google Shape;1249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3" name="Google Shape;1253;p8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4" name="Google Shape;1254;p8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8" name="Google Shape;125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59" name="Google Shape;125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1" name="Google Shape;126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2" name="Google Shape;1262;p8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63" name="Google Shape;1263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8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66" name="Google Shape;1266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8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69" name="Google Shape;1269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0" name="Google Shape;1270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1" name="Google Shape;1271;p8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72" name="Google Shape;1272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8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9" name="Google Shape;1279;p8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0" name="Google Shape;1280;p8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1" name="Google Shape;1281;p8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82" name="Google Shape;1282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3" name="Google Shape;1283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9" name="Google Shape;128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0" name="Google Shape;129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2" name="Google Shape;1292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3" name="Google Shape;1293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4" name="Google Shape;1294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90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9" name="Google Shape;129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0" name="Google Shape;130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" name="Google Shape;1301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2" name="Google Shape;1302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3" name="Google Shape;130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4" name="Google Shape;130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5" name="Google Shape;1305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6" name="Google Shape;1306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7" name="Google Shape;130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8" name="Google Shape;130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9" name="Google Shape;1309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1" name="Google Shape;131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2" name="Google Shape;131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5" name="Google Shape;131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9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9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9" name="Google Shape;1319;p9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9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9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9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5" name="Google Shape;1325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6" name="Google Shape;1326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7" name="Google Shape;1327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8" name="Google Shape;1328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9" name="Google Shape;1329;p9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0" name="Google Shape;1330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9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9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9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5" name="Google Shape;133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6" name="Google Shape;133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9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9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39" name="Google Shape;133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0" name="Google Shape;134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9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9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3" name="Google Shape;134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4" name="Google Shape;134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5" name="Google Shape;1345;p91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9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7" name="Google Shape;1347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8" name="Google Shape;1348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91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9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1" name="Google Shape;135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2" name="Google Shape;135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9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9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9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91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91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9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1" name="Google Shape;1361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2" name="Google Shape;136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65" name="Google Shape;1365;p9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66" name="Google Shape;136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7" name="Google Shape;136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9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9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9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71" name="Google Shape;137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2" name="Google Shape;137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9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4" name="Google Shape;1374;p9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75" name="Google Shape;1375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6" name="Google Shape;1376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7" name="Google Shape;1377;p9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9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79" name="Google Shape;1379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0" name="Google Shape;1380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9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9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83" name="Google Shape;1383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4" name="Google Shape;1384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9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9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87" name="Google Shape;138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8" name="Google Shape;138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9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0" name="Google Shape;1390;p9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9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9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9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8" name="Google Shape;139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0" name="Google Shape;140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01" name="Google Shape;1401;p9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402" name="Google Shape;1402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9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5" name="Google Shape;1405;p9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6" name="Google Shape;1406;p9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407" name="Google Shape;1407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9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0" name="Google Shape;1410;p9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9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412" name="Google Shape;1412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4" name="Google Shape;1414;p9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5" name="Google Shape;1415;p9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6" name="Google Shape;1416;p9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417" name="Google Shape;1417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9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0" name="Google Shape;1420;p9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1" name="Google Shape;1421;p9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422" name="Google Shape;1422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4" name="Google Shape;1424;p9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5" name="Google Shape;1425;p9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6" name="Google Shape;1426;p9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427" name="Google Shape;1427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8" name="Google Shape;1428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9" name="Google Shape;1429;p9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0" name="Google Shape;1430;p9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1" name="Google Shape;1431;p9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32" name="Google Shape;1432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3" name="Google Shape;1433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4" name="Google Shape;1434;p9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7" name="Google Shape;1437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8" name="Google Shape;143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9" name="Google Shape;1439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9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9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3" name="Google Shape;1443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9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9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9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8" name="Google Shape;1448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9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1" name="Google Shape;1451;p9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2" name="Google Shape;1452;p9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3" name="Google Shape;1453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9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9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7" name="Google Shape;1457;p9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8" name="Google Shape;1458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0" name="Google Shape;1460;p9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9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9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3" name="Google Shape;1463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9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9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9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8" name="Google Shape;1468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9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9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2" name="Google Shape;1472;p9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3" name="Google Shape;1473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4" name="Google Shape;1474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9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9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7" name="Google Shape;1477;p9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8" name="Google Shape;1478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9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3" name="Google Shape;148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4" name="Google Shape;148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6" name="Google Shape;1486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7" name="Google Shape;1487;p9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8" name="Google Shape;1488;p9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89" name="Google Shape;1489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9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2" name="Google Shape;1492;p9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3" name="Google Shape;1493;p9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94" name="Google Shape;1494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5" name="Google Shape;1495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9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9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8" name="Google Shape;1498;p9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99" name="Google Shape;1499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0" name="Google Shape;1500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1" name="Google Shape;1501;p9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9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3" name="Google Shape;1503;p9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04" name="Google Shape;1504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5" name="Google Shape;1505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9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7" name="Google Shape;1507;p9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8" name="Google Shape;1508;p9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09" name="Google Shape;1509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0" name="Google Shape;1510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1" name="Google Shape;1511;p9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2" name="Google Shape;1512;p9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3" name="Google Shape;1513;p9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14" name="Google Shape;1514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" name="Google Shape;1516;p9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9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8" name="Google Shape;1518;p9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19" name="Google Shape;1519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0" name="Google Shape;1520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1" name="Google Shape;1521;p9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2" name="Google Shape;1522;p9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3" name="Google Shape;1523;p9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24" name="Google Shape;1524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5" name="Google Shape;1525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6" name="Google Shape;1526;p9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0" name="Google Shape;1530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2" name="Google Shape;1532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33" name="Google Shape;1533;p9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34" name="Google Shape;1534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5" name="Google Shape;1535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6" name="Google Shape;1536;p9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9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38" name="Google Shape;1538;p9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39" name="Google Shape;1539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0" name="Google Shape;1540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1" name="Google Shape;1541;p9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9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43" name="Google Shape;1543;p9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44" name="Google Shape;1544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5" name="Google Shape;1545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6" name="Google Shape;1546;p9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9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Google Shape;1549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9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3" name="Google Shape;1553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6" name="Google Shape;1556;p9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57" name="Google Shape;1557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58" name="Google Shape;1558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9" name="Google Shape;1559;p9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9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2" name="Google Shape;1562;p9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63" name="Google Shape;1563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4" name="Google Shape;1564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5" name="Google Shape;1565;p9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0" name="Google Shape;157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1" name="Google Shape;1571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2" name="Google Shape;1572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3" name="Google Shape;1573;p9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4" name="Google Shape;1574;p9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9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9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9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9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9" name="Google Shape;1579;p9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0" name="Google Shape;1580;p9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9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5" name="Google Shape;1585;p9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6" name="Google Shape;1586;p9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9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9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9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_7_1_5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404040"/>
        </a:solid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10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100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599" name="Google Shape;1599;p10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tx">
  <p:cSld name="TITLE_AND_BODY"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0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3" name="Google Shape;1603;p10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bg>
      <p:bgPr>
        <a:solidFill>
          <a:srgbClr val="404040"/>
        </a:solidFill>
      </p:bgPr>
    </p:bg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102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102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99.xml"/><Relationship Id="rId34" Type="http://schemas.openxmlformats.org/officeDocument/2006/relationships/theme" Target="../theme/theme2.xml"/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41.xml"/><Relationship Id="rId44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43.xml"/><Relationship Id="rId46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47.xml"/><Relationship Id="rId49" Type="http://schemas.openxmlformats.org/officeDocument/2006/relationships/theme" Target="../theme/theme3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0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092" name="Google Shape;1092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0.jpg"/><Relationship Id="rId4" Type="http://schemas.openxmlformats.org/officeDocument/2006/relationships/image" Target="../media/image1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2.png"/><Relationship Id="rId4" Type="http://schemas.openxmlformats.org/officeDocument/2006/relationships/image" Target="../media/image144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" TargetMode="External"/><Relationship Id="rId4" Type="http://schemas.openxmlformats.org/officeDocument/2006/relationships/hyperlink" Target="https://cssnewbie.com/" TargetMode="External"/><Relationship Id="rId9" Type="http://schemas.openxmlformats.org/officeDocument/2006/relationships/hyperlink" Target="https://stackoverflow.com" TargetMode="External"/><Relationship Id="rId5" Type="http://schemas.openxmlformats.org/officeDocument/2006/relationships/hyperlink" Target="https://www.smashingmagazine.com/" TargetMode="External"/><Relationship Id="rId6" Type="http://schemas.openxmlformats.org/officeDocument/2006/relationships/hyperlink" Target="https://www.sitepoint.com/community/" TargetMode="External"/><Relationship Id="rId7" Type="http://schemas.openxmlformats.org/officeDocument/2006/relationships/hyperlink" Target="https://designshack.net/" TargetMode="External"/><Relationship Id="rId8" Type="http://schemas.openxmlformats.org/officeDocument/2006/relationships/hyperlink" Target="https://css-tricks.com" TargetMode="External"/><Relationship Id="rId10" Type="http://schemas.openxmlformats.org/officeDocument/2006/relationships/hyperlink" Target="https://www.w3schools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ckoverflow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3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6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2</a:t>
            </a:r>
            <a:r>
              <a:rPr lang="en"/>
              <a:t>.</a:t>
            </a:r>
            <a:r>
              <a:rPr lang="en"/>
              <a:t>1</a:t>
            </a:r>
            <a:endParaRPr/>
          </a:p>
        </p:txBody>
      </p:sp>
      <p:sp>
        <p:nvSpPr>
          <p:cNvPr id="2186" name="Google Shape;2186;p1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sp>
        <p:nvSpPr>
          <p:cNvPr id="2187" name="Google Shape;2187;p1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</a:t>
            </a:r>
            <a:endParaRPr/>
          </a:p>
        </p:txBody>
      </p:sp>
      <p:sp>
        <p:nvSpPr>
          <p:cNvPr id="2256" name="Google Shape;2256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just one whirlwind week we’ve covered:</a:t>
            </a:r>
            <a:endParaRPr/>
          </a:p>
        </p:txBody>
      </p:sp>
      <p:sp>
        <p:nvSpPr>
          <p:cNvPr id="2257" name="Google Shape;2257;p16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Basics of full-stack development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Terminal and Git Bash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 syntax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concepts and commands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purpose, syntax, and styles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Floating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Positioning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Box model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Chrome DevTools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b="1" lang="en"/>
              <a:t>How to learn on your own!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2" name="Google Shape;2262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450" y="704224"/>
            <a:ext cx="4212432" cy="4212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Full-Stack Development?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8" name="Google Shape;2268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233" y="767710"/>
            <a:ext cx="5714548" cy="4101571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Google Shape;2269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Intro to Console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4" name="Google Shape;2274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225" y="1731475"/>
            <a:ext cx="3440725" cy="29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is one of the three base languages behind every website.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defines all of the basic content as well as a bit of formatting.</a:t>
            </a:r>
            <a:endParaRPr/>
          </a:p>
        </p:txBody>
      </p:sp>
      <p:sp>
        <p:nvSpPr>
          <p:cNvPr id="2276" name="Google Shape;2276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&lt;title&gt; Intro to HTML &lt;/title&gt;</a:t>
            </a:r>
            <a:endParaRPr/>
          </a:p>
        </p:txBody>
      </p:sp>
      <p:pic>
        <p:nvPicPr>
          <p:cNvPr id="2277" name="Google Shape;2277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75" y="1874075"/>
            <a:ext cx="1810199" cy="2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sp>
        <p:nvSpPr>
          <p:cNvPr id="2283" name="Google Shape;2283;p166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4" name="Google Shape;2284;p166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5" name="Google Shape;2285;p166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6" name="Google Shape;2286;p166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166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166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166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166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1" name="Google Shape;2291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2" name="Google Shape;2292;p166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2293" name="Google Shape;229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4" name="Google Shape;2294;p166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2295" name="Google Shape;2295;p166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2296" name="Google Shape;2296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297" name="Google Shape;2297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2298" name="Google Shape;2298;p166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2299" name="Google Shape;2299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300" name="Google Shape;2300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2301" name="Google Shape;2301;p166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2302" name="Google Shape;2302;p166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3" name="Google Shape;2303;p1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4" name="Google Shape;2304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5" name="Google Shape;2305;p166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166"/>
          <p:cNvSpPr/>
          <p:nvPr/>
        </p:nvSpPr>
        <p:spPr>
          <a:xfrm>
            <a:off x="976100" y="33377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166"/>
          <p:cNvSpPr/>
          <p:nvPr/>
        </p:nvSpPr>
        <p:spPr>
          <a:xfrm flipH="1" rot="5400000">
            <a:off x="5990650" y="2577250"/>
            <a:ext cx="1751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8" name="Google Shape;2308;p166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9" name="Google Shape;2309;p166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0" name="Google Shape;2310;p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1" name="Google Shape;2311;p166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2" name="Google Shape;2312;p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3" name="Google Shape;2313;p166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319" name="Google Shape;2319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167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1" name="Google Shape;2321;p167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2" name="Google Shape;2322;p167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3" name="Google Shape;2323;p167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4" name="Google Shape;2324;p167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5" name="Google Shape;2325;p167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6" name="Google Shape;2326;p167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7" name="Google Shape;2327;p167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8" name="Google Shape;2328;p167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9" name="Google Shape;2329;p167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0" name="Google Shape;2330;p167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1" name="Google Shape;2331;p167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67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167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67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67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67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67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167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67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0" name="Google Shape;2340;p167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46" name="Google Shape;2346;p168"/>
          <p:cNvGrpSpPr/>
          <p:nvPr/>
        </p:nvGrpSpPr>
        <p:grpSpPr>
          <a:xfrm>
            <a:off x="3620800" y="745175"/>
            <a:ext cx="4935775" cy="3034200"/>
            <a:chOff x="557400" y="1567950"/>
            <a:chExt cx="4935775" cy="3034200"/>
          </a:xfrm>
        </p:grpSpPr>
        <p:sp>
          <p:nvSpPr>
            <p:cNvPr id="2347" name="Google Shape;2347;p168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68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68"/>
            <p:cNvSpPr/>
            <p:nvPr/>
          </p:nvSpPr>
          <p:spPr>
            <a:xfrm>
              <a:off x="1064943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68"/>
            <p:cNvSpPr/>
            <p:nvPr/>
          </p:nvSpPr>
          <p:spPr>
            <a:xfrm>
              <a:off x="1206477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68"/>
            <p:cNvSpPr/>
            <p:nvPr/>
          </p:nvSpPr>
          <p:spPr>
            <a:xfrm>
              <a:off x="1348011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68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3" name="Google Shape;2353;p168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54" name="Google Shape;2354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5" name="Google Shape;2355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6" name="Google Shape;2356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7" name="Google Shape;2357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8" name="Google Shape;2358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9" name="Google Shape;2359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0" name="Google Shape;2360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61" name="Google Shape;2361;p168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62" name="Google Shape;2362;p168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3" name="Google Shape;2363;p168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64" name="Google Shape;2364;p168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65" name="Google Shape;2365;p168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66" name="Google Shape;2366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7" name="Google Shape;2367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8" name="Google Shape;2368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9" name="Google Shape;2369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0" name="Google Shape;2370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1" name="Google Shape;2371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2" name="Google Shape;2372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73" name="Google Shape;2373;p168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68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75" name="Google Shape;2375;p168"/>
          <p:cNvSpPr txBox="1"/>
          <p:nvPr>
            <p:ph idx="1" type="subTitle"/>
          </p:nvPr>
        </p:nvSpPr>
        <p:spPr>
          <a:xfrm>
            <a:off x="0" y="675975"/>
            <a:ext cx="3537000" cy="216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By default, every HTML element displayed in the browser is governed by a concept called </a:t>
            </a:r>
            <a:r>
              <a:rPr b="1" lang="en" sz="2000"/>
              <a:t>flow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This means that HTML elements force their adjacent elements to flow around them.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69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1" name="Google Shape;2381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275" y="825412"/>
            <a:ext cx="3679738" cy="3105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2383" name="Google Shape;2383;p169"/>
          <p:cNvSpPr txBox="1"/>
          <p:nvPr>
            <p:ph idx="1" type="subTitle"/>
          </p:nvPr>
        </p:nvSpPr>
        <p:spPr>
          <a:xfrm>
            <a:off x="0" y="828375"/>
            <a:ext cx="4432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CSS </a:t>
            </a:r>
            <a:r>
              <a:rPr b="1" lang="en" sz="2400"/>
              <a:t>box model</a:t>
            </a:r>
            <a:r>
              <a:rPr lang="en" sz="2400"/>
              <a:t> wraps every HTML element in a box. This box consists of padding, border, margin, and content, and allows developers to modify spacing styles.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70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9" name="Google Shape;2389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225" y="1520250"/>
            <a:ext cx="3990300" cy="32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  <p:sp>
        <p:nvSpPr>
          <p:cNvPr id="2391" name="Google Shape;2391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orient our HTML elements in relation to space with CSS positioning (static, relative, fixed, absolute).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397" name="Google Shape;2397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sp>
        <p:nvSpPr>
          <p:cNvPr id="2399" name="Google Shape;2399;p1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cssnewbie.com</a:t>
            </a:r>
            <a:endParaRPr/>
          </a:p>
        </p:txBody>
      </p:sp>
      <p:sp>
        <p:nvSpPr>
          <p:cNvPr id="2400" name="Google Shape;2400;p1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smashingmagazine.com</a:t>
            </a:r>
            <a:endParaRPr/>
          </a:p>
        </p:txBody>
      </p:sp>
      <p:sp>
        <p:nvSpPr>
          <p:cNvPr id="2401" name="Google Shape;2401;p1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sitepoint.com</a:t>
            </a:r>
            <a:endParaRPr/>
          </a:p>
        </p:txBody>
      </p:sp>
      <p:sp>
        <p:nvSpPr>
          <p:cNvPr id="2402" name="Google Shape;2402;p1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designshack.net</a:t>
            </a:r>
            <a:endParaRPr/>
          </a:p>
        </p:txBody>
      </p:sp>
      <p:sp>
        <p:nvSpPr>
          <p:cNvPr id="2403" name="Google Shape;2403;p1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css-tricks.com</a:t>
            </a:r>
            <a:endParaRPr/>
          </a:p>
        </p:txBody>
      </p:sp>
      <p:sp>
        <p:nvSpPr>
          <p:cNvPr id="2404" name="Google Shape;2404;p1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stackoverflow.com</a:t>
            </a:r>
            <a:endParaRPr/>
          </a:p>
        </p:txBody>
      </p:sp>
      <p:sp>
        <p:nvSpPr>
          <p:cNvPr id="2405" name="Google Shape;2405;p1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w3schools.com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193" name="Google Shape;2193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will:  </a:t>
            </a:r>
            <a:endParaRPr/>
          </a:p>
        </p:txBody>
      </p:sp>
      <p:sp>
        <p:nvSpPr>
          <p:cNvPr id="2194" name="Google Shape;2194;p15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Recap the basic topics covered to date.</a:t>
            </a:r>
            <a:endParaRPr sz="1600"/>
          </a:p>
        </p:txBody>
      </p:sp>
      <p:sp>
        <p:nvSpPr>
          <p:cNvPr id="2195" name="Google Shape;2195;p15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Offer a conceptual introduction to CSS reset and downloadable style sheets.</a:t>
            </a:r>
            <a:endParaRPr sz="1600"/>
          </a:p>
        </p:txBody>
      </p:sp>
      <p:sp>
        <p:nvSpPr>
          <p:cNvPr id="2196" name="Google Shape;2196;p15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Work with Chrome DevTools for site inspection.</a:t>
            </a:r>
            <a:endParaRPr sz="1600"/>
          </a:p>
        </p:txBody>
      </p:sp>
      <p:sp>
        <p:nvSpPr>
          <p:cNvPr id="2197" name="Google Shape;2197;p15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Utilize GitHub Pages for website deployment.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7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Questions/Issues?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1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Take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74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22" name="Google Shape;2422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23" name="Google Shape;2423;p17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difference between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4" name="Google Shape;2424;p17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purpose of new HTML5 elements like 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&lt;article&gt;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5" name="Google Shape;2425;p17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would you use an HTML5 semantic tag instead of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>
                <a:solidFill>
                  <a:schemeClr val="dk1"/>
                </a:solidFill>
              </a:rPr>
              <a:t>?</a:t>
            </a:r>
            <a:endParaRPr sz="1500"/>
          </a:p>
        </p:txBody>
      </p:sp>
      <p:sp>
        <p:nvSpPr>
          <p:cNvPr id="2426" name="Google Shape;2426;p17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do you use a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 element, and when do you use a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element?</a:t>
            </a:r>
            <a:endParaRPr sz="1500"/>
          </a:p>
        </p:txBody>
      </p:sp>
      <p:sp>
        <p:nvSpPr>
          <p:cNvPr id="2427" name="Google Shape;2427;p17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should you use for semantic markup and page layout: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or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75"/>
          <p:cNvSpPr/>
          <p:nvPr/>
        </p:nvSpPr>
        <p:spPr>
          <a:xfrm>
            <a:off x="448775" y="1227425"/>
            <a:ext cx="3747600" cy="358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3" name="Google Shape;2433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34" name="Google Shape;2434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web layouts are made up of containers, traditionally called </a:t>
            </a:r>
            <a:r>
              <a:rPr b="1" lang="en"/>
              <a:t>divs</a:t>
            </a:r>
            <a:r>
              <a:rPr lang="en"/>
              <a:t>.</a:t>
            </a:r>
            <a:endParaRPr/>
          </a:p>
        </p:txBody>
      </p:sp>
      <p:graphicFrame>
        <p:nvGraphicFramePr>
          <p:cNvPr id="2435" name="Google Shape;2435;p175"/>
          <p:cNvGraphicFramePr/>
          <p:nvPr/>
        </p:nvGraphicFramePr>
        <p:xfrm>
          <a:off x="649125" y="155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{1B8FD44C-59B1-4E46-8E48-3A53BABAF599}</a:tableStyleId>
              </a:tblPr>
              <a:tblGrid>
                <a:gridCol w="1963400"/>
                <a:gridCol w="1349600"/>
              </a:tblGrid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 hMerge="1"/>
              </a:tr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Content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Sidebar</a:t>
                      </a:r>
                      <a:endParaRPr/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02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ooter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41" name="Google Shape;2441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HTML5 introduced the concept of </a:t>
            </a:r>
            <a:r>
              <a:rPr b="1" lang="en" sz="1400"/>
              <a:t>semantic layouts,</a:t>
            </a:r>
            <a:r>
              <a:rPr lang="en" sz="1400"/>
              <a:t> meaning divs could be given more meaningful names. In theory, this helps with organization and search engine optimization. 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Website Layout Using HTML5: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HTML5 offers new semantic elements that define different parts of a webpage: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2442" name="Google Shape;2442;p176"/>
          <p:cNvGraphicFramePr/>
          <p:nvPr/>
        </p:nvGraphicFramePr>
        <p:xfrm>
          <a:off x="3173375" y="20939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{1B8FD44C-59B1-4E46-8E48-3A53BABAF599}</a:tableStyleId>
              </a:tblPr>
              <a:tblGrid>
                <a:gridCol w="1152475"/>
                <a:gridCol w="3584775"/>
              </a:tblGrid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container for navigation links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section in a document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an independent self-contained article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footer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additional details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&lt;summary&gt;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heading for the 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43" name="Google Shape;2443;p176"/>
          <p:cNvGraphicFramePr/>
          <p:nvPr/>
        </p:nvGraphicFramePr>
        <p:xfrm>
          <a:off x="467250" y="20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{1B8FD44C-59B1-4E46-8E48-3A53BABAF599}</a:tableStyleId>
              </a:tblPr>
              <a:tblGrid>
                <a:gridCol w="1415250"/>
                <a:gridCol w="1089525"/>
              </a:tblGrid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5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5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43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49" name="Google Shape;2449;p177"/>
          <p:cNvSpPr txBox="1"/>
          <p:nvPr>
            <p:ph idx="1" type="subTitle"/>
          </p:nvPr>
        </p:nvSpPr>
        <p:spPr>
          <a:xfrm>
            <a:off x="0" y="916675"/>
            <a:ext cx="5497500" cy="1874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said, it seems many, if not most, websites still use basic divs.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reasons for this that we’ll showcase in later lesson</a:t>
            </a:r>
            <a:r>
              <a:rPr lang="en"/>
              <a:t>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Additionally, it’s possible to include semantics by using ID names and classes.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50" name="Google Shape;2450;p177"/>
          <p:cNvGraphicFramePr/>
          <p:nvPr/>
        </p:nvGraphicFramePr>
        <p:xfrm>
          <a:off x="5117800" y="85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{1B8FD44C-59B1-4E46-8E48-3A53BABAF599}</a:tableStyleId>
              </a:tblPr>
              <a:tblGrid>
                <a:gridCol w="2103075"/>
                <a:gridCol w="1619025"/>
              </a:tblGrid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85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6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61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6" name="Google Shape;2456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Bottom line: </a:t>
            </a:r>
            <a:r>
              <a:rPr lang="en"/>
              <a:t>Follow the homework instructions. And when you’re out in the real world, follow the convention of where you work!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78"/>
          <p:cNvSpPr/>
          <p:nvPr/>
        </p:nvSpPr>
        <p:spPr>
          <a:xfrm>
            <a:off x="493650" y="1514650"/>
            <a:ext cx="3691200" cy="3147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div?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458" name="Google Shape;2458;p178"/>
          <p:cNvSpPr/>
          <p:nvPr/>
        </p:nvSpPr>
        <p:spPr>
          <a:xfrm>
            <a:off x="4420800" y="1514650"/>
            <a:ext cx="3691200" cy="31473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section?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3" name="Google Shape;246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4" name="Google Shape;2464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vs. IDs</a:t>
            </a:r>
            <a:endParaRPr/>
          </a:p>
        </p:txBody>
      </p:sp>
      <p:sp>
        <p:nvSpPr>
          <p:cNvPr id="2465" name="Google Shape;2465;p179"/>
          <p:cNvSpPr txBox="1"/>
          <p:nvPr>
            <p:ph idx="1" type="subTitle"/>
          </p:nvPr>
        </p:nvSpPr>
        <p:spPr>
          <a:xfrm>
            <a:off x="0" y="1133175"/>
            <a:ext cx="6113700" cy="258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 choosing between a CSS ID and a CSS class, follow the convention:</a:t>
            </a:r>
            <a:endParaRPr b="1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Classes (.classname)</a:t>
            </a:r>
            <a:r>
              <a:rPr lang="en"/>
              <a:t> are used if the same style will be used on multiple HTML elements.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IDs (#idname)</a:t>
            </a:r>
            <a:r>
              <a:rPr lang="en"/>
              <a:t> are used if a style is unique to a certain HTML element.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2466" name="Google Shape;2466;p179"/>
          <p:cNvCxnSpPr/>
          <p:nvPr/>
        </p:nvCxnSpPr>
        <p:spPr>
          <a:xfrm>
            <a:off x="462450" y="2876300"/>
            <a:ext cx="491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r>
              <a:rPr lang="en"/>
              <a:t> </a:t>
            </a:r>
            <a:r>
              <a:rPr lang="en"/>
              <a:t>(Inspector)</a:t>
            </a:r>
            <a:endParaRPr/>
          </a:p>
        </p:txBody>
      </p:sp>
      <p:pic>
        <p:nvPicPr>
          <p:cNvPr id="2472" name="Google Shape;247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425" y="1182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3" name="Google Shape;2473;p180"/>
          <p:cNvSpPr txBox="1"/>
          <p:nvPr>
            <p:ph idx="1" type="subTitle"/>
          </p:nvPr>
        </p:nvSpPr>
        <p:spPr>
          <a:xfrm>
            <a:off x="0" y="675975"/>
            <a:ext cx="9144000" cy="86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r>
              <a:rPr lang="en"/>
              <a:t> is one of the web development tools you will use most frequently. </a:t>
            </a:r>
            <a:r>
              <a:rPr lang="en">
                <a:solidFill>
                  <a:schemeClr val="dk1"/>
                </a:solidFill>
              </a:rPr>
              <a:t>It allows you to investigate how and why HTML is rendering.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Start using it!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Sites</a:t>
            </a:r>
            <a:endParaRPr/>
          </a:p>
        </p:txBody>
      </p:sp>
      <p:sp>
        <p:nvSpPr>
          <p:cNvPr id="2479" name="Google Shape;2479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 any page’s HTML and CSS with </a:t>
            </a:r>
            <a:r>
              <a:rPr lang="en"/>
              <a:t>Chrome DevTools.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Plus, you’ll see your results instantly.  </a:t>
            </a:r>
            <a:endParaRPr/>
          </a:p>
        </p:txBody>
      </p:sp>
      <p:pic>
        <p:nvPicPr>
          <p:cNvPr id="2480" name="Google Shape;248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75" y="1529275"/>
            <a:ext cx="7417050" cy="31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Google Shape;2202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155"/>
          <p:cNvSpPr/>
          <p:nvPr/>
        </p:nvSpPr>
        <p:spPr>
          <a:xfrm>
            <a:off x="258959" y="2743200"/>
            <a:ext cx="8534160" cy="51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4" name="Google Shape;2204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Checking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How’s it going?</a:t>
            </a:r>
            <a:endParaRPr b="1"/>
          </a:p>
        </p:txBody>
      </p:sp>
      <p:sp>
        <p:nvSpPr>
          <p:cNvPr id="2206" name="Google Shape;2206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cxnSp>
        <p:nvCxnSpPr>
          <p:cNvPr id="2207" name="Google Shape;2207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18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a Website</a:t>
            </a:r>
            <a:endParaRPr/>
          </a:p>
        </p:txBody>
      </p:sp>
      <p:sp>
        <p:nvSpPr>
          <p:cNvPr id="2492" name="Google Shape;2492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15 minutes, take a website you commonly use (Amazon, Google, HuffPo, etc.) and heavily modify it using Chrome </a:t>
            </a:r>
            <a:r>
              <a:rPr lang="en"/>
              <a:t>DevTools.</a:t>
            </a:r>
            <a:endParaRPr/>
          </a:p>
        </p:txBody>
      </p:sp>
      <p:sp>
        <p:nvSpPr>
          <p:cNvPr id="2493" name="Google Shape;2493;p183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Be sure to modify the following: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</a:t>
            </a:r>
            <a:r>
              <a:rPr lang="en" sz="1800"/>
              <a:t>change words</a:t>
            </a:r>
            <a:r>
              <a:rPr lang="en" sz="1800"/>
              <a:t>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Send a screenshot to the class’s Slack channel when you’re done.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4" name="Google Shape;2494;p1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9" name="Google Shape;2499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Through Frustration</a:t>
            </a:r>
            <a:endParaRPr/>
          </a:p>
        </p:txBody>
      </p:sp>
      <p:sp>
        <p:nvSpPr>
          <p:cNvPr id="2501" name="Google Shape;2501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Keep practicing. It gets better!</a:t>
            </a:r>
            <a:endParaRPr/>
          </a:p>
        </p:txBody>
      </p:sp>
      <p:cxnSp>
        <p:nvCxnSpPr>
          <p:cNvPr id="2502" name="Google Shape;2502;p184"/>
          <p:cNvCxnSpPr/>
          <p:nvPr/>
        </p:nvCxnSpPr>
        <p:spPr>
          <a:xfrm>
            <a:off x="274375" y="640080"/>
            <a:ext cx="50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Your Own Website</a:t>
            </a:r>
            <a:endParaRPr/>
          </a:p>
        </p:txBody>
      </p:sp>
      <p:sp>
        <p:nvSpPr>
          <p:cNvPr id="2508" name="Google Shape;2508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10 minutes, edit any site that you’ve been working on—in class or for homework—with Chrome </a:t>
            </a:r>
            <a:r>
              <a:rPr lang="en"/>
              <a:t>DevTools</a:t>
            </a:r>
            <a:r>
              <a:rPr lang="en"/>
              <a:t>.</a:t>
            </a:r>
            <a:endParaRPr/>
          </a:p>
        </p:txBody>
      </p:sp>
      <p:sp>
        <p:nvSpPr>
          <p:cNvPr id="2509" name="Google Shape;2509;p185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 sure to at least modify: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(change words)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0" name="Google Shape;2510;p1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18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4" name="Google Shape;2524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037" y="2553850"/>
            <a:ext cx="6037925" cy="2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(Important!)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188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88"/>
          <p:cNvSpPr txBox="1"/>
          <p:nvPr>
            <p:ph idx="1" type="subTitle"/>
          </p:nvPr>
        </p:nvSpPr>
        <p:spPr>
          <a:xfrm>
            <a:off x="-12150" y="817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Deploying multiple CSS files simultaneously is a powerful technique.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8" name="Google Shape;2528;p188"/>
          <p:cNvSpPr/>
          <p:nvPr/>
        </p:nvSpPr>
        <p:spPr>
          <a:xfrm>
            <a:off x="1141350" y="1371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88"/>
          <p:cNvSpPr/>
          <p:nvPr/>
        </p:nvSpPr>
        <p:spPr>
          <a:xfrm>
            <a:off x="1141350" y="19627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88"/>
          <p:cNvSpPr txBox="1"/>
          <p:nvPr>
            <p:ph idx="2" type="subTitle"/>
          </p:nvPr>
        </p:nvSpPr>
        <p:spPr>
          <a:xfrm>
            <a:off x="-12100" y="1391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technique allows developers to create complex designs made up of abounding design elements.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1" name="Google Shape;2531;p188"/>
          <p:cNvSpPr txBox="1"/>
          <p:nvPr>
            <p:ph idx="3" type="subTitle"/>
          </p:nvPr>
        </p:nvSpPr>
        <p:spPr>
          <a:xfrm>
            <a:off x="-12200" y="19827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Remember,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loading order matters!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2" name="Google Shape;2532;p18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18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3916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18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98272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8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CSS Files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190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By a show of hands,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browser do you use?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of the Browsers</a:t>
            </a:r>
            <a:endParaRPr/>
          </a:p>
        </p:txBody>
      </p:sp>
      <p:sp>
        <p:nvSpPr>
          <p:cNvPr id="2551" name="Google Shape;2551;p191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191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 the hood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web browsers often render webpages differently than their competition.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3" name="Google Shape;2553;p191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191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191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disparities could mean that the HTML/CSS displays differently in each web client.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6" name="Google Shape;2556;p191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Because of these potential differences, web developers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need to make their websites cross-browser compatible</a:t>
            </a:r>
            <a:r>
              <a:rPr lang="en"/>
              <a:t>.</a:t>
            </a:r>
            <a:endParaRPr/>
          </a:p>
        </p:txBody>
      </p:sp>
      <p:pic>
        <p:nvPicPr>
          <p:cNvPr id="2557" name="Google Shape;2557;p1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1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p1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175" y="2240439"/>
            <a:ext cx="3519800" cy="28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Google Shape;221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Instructor Feedback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4" name="Google Shape;2214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Seriously</a:t>
            </a:r>
            <a:r>
              <a:rPr lang="en">
                <a:solidFill>
                  <a:srgbClr val="FFFFFF"/>
                </a:solidFill>
              </a:rPr>
              <a:t>? Mind. Blown.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15" name="Google Shape;2215;p156"/>
          <p:cNvCxnSpPr/>
          <p:nvPr/>
        </p:nvCxnSpPr>
        <p:spPr>
          <a:xfrm>
            <a:off x="274375" y="640080"/>
            <a:ext cx="286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5" name="Google Shape;2565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112" y="2134650"/>
            <a:ext cx="4771776" cy="255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66" name="Google Shape;2566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567" name="Google Shape;2567;p192"/>
          <p:cNvSpPr/>
          <p:nvPr/>
        </p:nvSpPr>
        <p:spPr>
          <a:xfrm>
            <a:off x="1141275" y="856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92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Reset.css will “reset” all browser-specific CSS. This means your site will appear the same in all browsers.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9" name="Google Shape;2569;p192"/>
          <p:cNvSpPr/>
          <p:nvPr/>
        </p:nvSpPr>
        <p:spPr>
          <a:xfrm>
            <a:off x="1141350" y="1447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92"/>
          <p:cNvSpPr txBox="1"/>
          <p:nvPr>
            <p:ph idx="2" type="subTitle"/>
          </p:nvPr>
        </p:nvSpPr>
        <p:spPr>
          <a:xfrm>
            <a:off x="-12100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However, you will have to restyle everything yourself.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1" name="Google Shape;2571;p1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1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67847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9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584" name="Google Shape;2584;p194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5" name="Google Shape;2585;p194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586" name="Google Shape;2586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7" name="Google Shape;2587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8" name="Google Shape;2588;p194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2589" name="Google Shape;2589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0" name="Google Shape;2590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1" name="Google Shape;2591;p194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2592" name="Google Shape;2592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3" name="Google Shape;2593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4" name="Google Shape;2594;p194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important for creating browser-compatible websites.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5" name="Google Shape;2595;p194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194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194"/>
          <p:cNvSpPr txBox="1"/>
          <p:nvPr>
            <p:ph idx="2" type="subTitle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an example of using someone else’s CSS in your website.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8" name="Google Shape;2598;p194"/>
          <p:cNvSpPr txBox="1"/>
          <p:nvPr>
            <p:ph idx="3" type="subTitle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 common topic for front-end developer interview questions.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9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4" name="Google Shape;2604;p1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19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1" name="Google Shape;2611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12" name="Google Shape;2612;p19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Follow the instructions provided via Slack to incorporate a reset.css file into a basic HTML file.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Note the impact the reset file makes after its inclusion.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3" name="Google Shape;2613;p19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Web with GitHub!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3" name="Google Shape;2623;p198"/>
          <p:cNvCxnSpPr/>
          <p:nvPr/>
        </p:nvCxnSpPr>
        <p:spPr>
          <a:xfrm flipH="1" rot="10800000">
            <a:off x="1604175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4" name="Google Shape;2624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</a:t>
            </a:r>
            <a:endParaRPr/>
          </a:p>
        </p:txBody>
      </p:sp>
      <p:sp>
        <p:nvSpPr>
          <p:cNvPr id="2625" name="Google Shape;2625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</a:t>
            </a:r>
            <a:r>
              <a:rPr lang="en"/>
              <a:t> deep and complex diagram</a:t>
            </a:r>
            <a:r>
              <a:rPr lang="en"/>
              <a:t> illustrating how the internet works.</a:t>
            </a:r>
            <a:endParaRPr/>
          </a:p>
        </p:txBody>
      </p:sp>
      <p:pic>
        <p:nvPicPr>
          <p:cNvPr id="2626" name="Google Shape;2626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3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25" y="1244451"/>
            <a:ext cx="2862888" cy="1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198"/>
          <p:cNvSpPr txBox="1"/>
          <p:nvPr>
            <p:ph idx="1" type="subTitle"/>
          </p:nvPr>
        </p:nvSpPr>
        <p:spPr>
          <a:xfrm>
            <a:off x="2845600" y="2019613"/>
            <a:ext cx="2787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internet</a:t>
            </a:r>
            <a:endParaRPr sz="2400"/>
          </a:p>
        </p:txBody>
      </p:sp>
      <p:cxnSp>
        <p:nvCxnSpPr>
          <p:cNvPr id="2632" name="Google Shape;2632;p198"/>
          <p:cNvCxnSpPr/>
          <p:nvPr/>
        </p:nvCxnSpPr>
        <p:spPr>
          <a:xfrm rot="10800000">
            <a:off x="5632600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3" name="Google Shape;2633;p198"/>
          <p:cNvCxnSpPr/>
          <p:nvPr/>
        </p:nvCxnSpPr>
        <p:spPr>
          <a:xfrm rot="8994346">
            <a:off x="50369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4" name="Google Shape;2634;p198"/>
          <p:cNvCxnSpPr/>
          <p:nvPr/>
        </p:nvCxnSpPr>
        <p:spPr>
          <a:xfrm flipH="1" rot="-8994346">
            <a:off x="34166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Will See Our Greatness!</a:t>
            </a:r>
            <a:endParaRPr/>
          </a:p>
        </p:txBody>
      </p:sp>
      <p:sp>
        <p:nvSpPr>
          <p:cNvPr id="2640" name="Google Shape;2640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provides hosting for static websites, which means we can deploy our websites and applications onto their servers for the world to see. </a:t>
            </a:r>
            <a:endParaRPr/>
          </a:p>
        </p:txBody>
      </p:sp>
      <p:pic>
        <p:nvPicPr>
          <p:cNvPr id="2641" name="Google Shape;2641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7" y="1660175"/>
            <a:ext cx="3002226" cy="30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20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All </a:t>
            </a:r>
            <a:r>
              <a:rPr lang="en"/>
              <a:t>Log In to</a:t>
            </a:r>
            <a:r>
              <a:rPr lang="en"/>
              <a:t> GitHub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20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Deployment—Personal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Feedback</a:t>
            </a:r>
            <a:endParaRPr/>
          </a:p>
        </p:txBody>
      </p:sp>
      <p:sp>
        <p:nvSpPr>
          <p:cNvPr id="2221" name="Google Shape;2221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I’ve noticed people doing incredibly well:</a:t>
            </a:r>
            <a:endParaRPr/>
          </a:p>
        </p:txBody>
      </p:sp>
      <p:sp>
        <p:nvSpPr>
          <p:cNvPr id="2222" name="Google Shape;2222;p1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handling an enormous volume of information. </a:t>
            </a:r>
            <a:endParaRPr sz="1600"/>
          </a:p>
        </p:txBody>
      </p:sp>
      <p:sp>
        <p:nvSpPr>
          <p:cNvPr id="2223" name="Google Shape;2223;p1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asking the right questions.</a:t>
            </a:r>
            <a:endParaRPr sz="1600"/>
          </a:p>
        </p:txBody>
      </p:sp>
      <p:sp>
        <p:nvSpPr>
          <p:cNvPr id="2224" name="Google Shape;2224;p1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notice the right details.</a:t>
            </a:r>
            <a:endParaRPr sz="1600"/>
          </a:p>
        </p:txBody>
      </p:sp>
      <p:sp>
        <p:nvSpPr>
          <p:cNvPr id="2225" name="Google Shape;2225;p1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all help each other out.</a:t>
            </a:r>
            <a:endParaRPr sz="1600"/>
          </a:p>
        </p:txBody>
      </p:sp>
      <p:sp>
        <p:nvSpPr>
          <p:cNvPr id="2226" name="Google Shape;2226;p1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And, most importantly, you are figuring out things on your own.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Personal Site to GitHub Pages</a:t>
            </a:r>
            <a:endParaRPr/>
          </a:p>
        </p:txBody>
      </p:sp>
      <p:sp>
        <p:nvSpPr>
          <p:cNvPr id="2658" name="Google Shape;2658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basic steps:</a:t>
            </a:r>
            <a:endParaRPr/>
          </a:p>
        </p:txBody>
      </p:sp>
      <p:sp>
        <p:nvSpPr>
          <p:cNvPr id="2659" name="Google Shape;2659;p20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a new repo named _username_.github.io.</a:t>
            </a:r>
            <a:endParaRPr sz="1600"/>
          </a:p>
        </p:txBody>
      </p:sp>
      <p:sp>
        <p:nvSpPr>
          <p:cNvPr id="2660" name="Google Shape;2660;p20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Navigate to a folder </a:t>
            </a:r>
            <a:r>
              <a:rPr lang="en" sz="1600"/>
              <a:t>on your computer </a:t>
            </a:r>
            <a:r>
              <a:rPr lang="en" sz="1600"/>
              <a:t>and clone the repo into it. </a:t>
            </a:r>
            <a:endParaRPr sz="1600"/>
          </a:p>
        </p:txBody>
      </p:sp>
      <p:sp>
        <p:nvSpPr>
          <p:cNvPr id="2661" name="Google Shape;2661;p20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Build your files.</a:t>
            </a:r>
            <a:endParaRPr sz="1600"/>
          </a:p>
        </p:txBody>
      </p:sp>
      <p:sp>
        <p:nvSpPr>
          <p:cNvPr id="2662" name="Google Shape;2662;p20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Add, commit, and push your changes to the repository.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2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20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669" name="Google Shape;2669;p20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br>
              <a:rPr b="1" lang="en" sz="3000"/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Deploying Bio to GitHub Pages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Time to take your newfangled website and deploy it to the cloud—in this case, GitHub Pages.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20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Deployment—Project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Project Site to GitHub Pages</a:t>
            </a:r>
            <a:endParaRPr/>
          </a:p>
        </p:txBody>
      </p:sp>
      <p:sp>
        <p:nvSpPr>
          <p:cNvPr id="2681" name="Google Shape;2681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steps: </a:t>
            </a:r>
            <a:endParaRPr/>
          </a:p>
        </p:txBody>
      </p:sp>
      <p:sp>
        <p:nvSpPr>
          <p:cNvPr id="2682" name="Google Shape;2682;p205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repository in your GitHub account. You can name this repository whatever you like.  </a:t>
            </a:r>
            <a:endParaRPr sz="1200"/>
          </a:p>
        </p:txBody>
      </p:sp>
      <p:sp>
        <p:nvSpPr>
          <p:cNvPr id="2683" name="Google Shape;2683;p20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the repository, create a new file and name it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index.html</a:t>
            </a:r>
            <a:r>
              <a:rPr lang="en" sz="1200"/>
              <a:t>. </a:t>
            </a:r>
            <a:endParaRPr sz="1200"/>
          </a:p>
        </p:txBody>
      </p:sp>
      <p:sp>
        <p:nvSpPr>
          <p:cNvPr id="2684" name="Google Shape;2684;p205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some basic HTML to this file, save it, and then navigate to your </a:t>
            </a:r>
            <a:r>
              <a:rPr lang="en" sz="1200"/>
              <a:t>repository’s</a:t>
            </a:r>
            <a:r>
              <a:rPr lang="en" sz="1200"/>
              <a:t> Settings tab. </a:t>
            </a:r>
            <a:endParaRPr sz="1200"/>
          </a:p>
        </p:txBody>
      </p:sp>
      <p:sp>
        <p:nvSpPr>
          <p:cNvPr id="2685" name="Google Shape;2685;p205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Scroll down to the GitHub Pages section. In the Source section, select the master branch as your source</a:t>
            </a:r>
            <a:endParaRPr sz="1200"/>
          </a:p>
        </p:txBody>
      </p:sp>
      <p:sp>
        <p:nvSpPr>
          <p:cNvPr id="2686" name="Google Shape;2686;p20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Navigate to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&lt;username&gt;.github.io/&lt;repositoryname&gt;</a:t>
            </a:r>
            <a:r>
              <a:rPr lang="en" sz="1200"/>
              <a:t>; you will find that your new webpage has gone live!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2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a Project Site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newfangled website, and then deploy it to GitHub Pages as a project instead of a personal site.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2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2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20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p2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1 Help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2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10"/>
          <p:cNvSpPr txBox="1"/>
          <p:nvPr>
            <p:ph type="title"/>
          </p:nvPr>
        </p:nvSpPr>
        <p:spPr>
          <a:xfrm>
            <a:off x="237100" y="2850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Back to Git…</a:t>
            </a:r>
            <a:endParaRPr/>
          </a:p>
        </p:txBody>
      </p:sp>
      <p:pic>
        <p:nvPicPr>
          <p:cNvPr id="2714" name="Google Shape;2714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812" y="1095350"/>
            <a:ext cx="1838376" cy="1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</a:t>
            </a:r>
            <a:r>
              <a:rPr lang="en"/>
              <a:t>Admin</a:t>
            </a:r>
            <a:r>
              <a:rPr lang="en"/>
              <a:t> Things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237" name="Google Shape;2237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Remember, Homework 1 is due on </a:t>
            </a:r>
            <a:r>
              <a:rPr lang="en">
                <a:solidFill>
                  <a:srgbClr val="0000FF"/>
                </a:solidFill>
              </a:rPr>
              <a:t>&lt;&lt;&lt;&lt;INSERT DATE/DAY OF WEEK HERE&gt;&gt;&gt;&gt;</a:t>
            </a:r>
            <a:r>
              <a:rPr lang="en"/>
              <a:t>.</a:t>
            </a:r>
            <a:endParaRPr/>
          </a:p>
        </p:txBody>
      </p:sp>
      <p:sp>
        <p:nvSpPr>
          <p:cNvPr id="2238" name="Google Shape;2238;p1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Homework link: </a:t>
            </a:r>
            <a:r>
              <a:rPr lang="en" sz="1800">
                <a:solidFill>
                  <a:srgbClr val="0000FF"/>
                </a:solidFill>
              </a:rPr>
              <a:t>&lt;&lt;&lt;&lt;INSERT LINK HERE&gt;&gt;&gt;&gt;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Remember to submit homework via GitHub and GitHub Pages: </a:t>
            </a:r>
            <a:r>
              <a:rPr lang="en" sz="1800">
                <a:solidFill>
                  <a:srgbClr val="0000FF"/>
                </a:solidFill>
              </a:rPr>
              <a:t>&lt;&lt;&lt;&lt;INSERT LINK HERE&gt;&gt;&gt;&gt;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And seriously, submit whatever you have, even if you don’t like what you’ve made. Not submitting your assignment will result in a 0.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 and Additional Help </a:t>
            </a:r>
            <a:endParaRPr/>
          </a:p>
        </p:txBody>
      </p:sp>
      <p:sp>
        <p:nvSpPr>
          <p:cNvPr id="2244" name="Google Shape;2244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emember:</a:t>
            </a:r>
            <a:endParaRPr/>
          </a:p>
        </p:txBody>
      </p:sp>
      <p:sp>
        <p:nvSpPr>
          <p:cNvPr id="2245" name="Google Shape;2245;p16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</a:t>
            </a:r>
            <a:r>
              <a:rPr lang="en" sz="1800"/>
              <a:t>ffice hours</a:t>
            </a:r>
            <a:r>
              <a:rPr lang="en" sz="1800"/>
              <a:t> are held 45 minutes before class </a:t>
            </a:r>
            <a:r>
              <a:rPr lang="en" sz="1800"/>
              <a:t>and </a:t>
            </a:r>
            <a:r>
              <a:rPr lang="en" sz="1800"/>
              <a:t>30 minutes after class.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Review in-class material (activities and slides):</a:t>
            </a:r>
            <a:r>
              <a:rPr lang="en" sz="1800">
                <a:solidFill>
                  <a:srgbClr val="0000FF"/>
                </a:solidFill>
              </a:rPr>
              <a:t>&lt;&lt;&lt;&lt;INSERT LINK&gt;&gt;&gt;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Re-watch class videos: </a:t>
            </a:r>
            <a:r>
              <a:rPr lang="en" sz="1800">
                <a:solidFill>
                  <a:srgbClr val="0000FF"/>
                </a:solidFill>
              </a:rPr>
              <a:t>&lt;&lt;&lt;INSERT LINK&gt;&gt;&gt;&gt;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